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Montserrat Ultra-Bold" charset="1" panose="00000900000000000000"/>
      <p:regular r:id="rId14"/>
    </p:embeddedFont>
    <p:embeddedFont>
      <p:font typeface="Poppins Medium" charset="1" panose="00000600000000000000"/>
      <p:regular r:id="rId15"/>
    </p:embeddedFont>
    <p:embeddedFont>
      <p:font typeface="Poppins Bold" charset="1" panose="00000800000000000000"/>
      <p:regular r:id="rId16"/>
    </p:embeddedFont>
    <p:embeddedFont>
      <p:font typeface="Poppins Light" charset="1" panose="00000400000000000000"/>
      <p:regular r:id="rId17"/>
    </p:embeddedFont>
    <p:embeddedFont>
      <p:font typeface="Open Sans Light" charset="1" panose="020B0306030504020204"/>
      <p:regular r:id="rId18"/>
    </p:embeddedFont>
    <p:embeddedFont>
      <p:font typeface="Montserrat Bold" charset="1" panose="00000800000000000000"/>
      <p:regular r:id="rId19"/>
    </p:embeddedFont>
    <p:embeddedFont>
      <p:font typeface="Montserrat Heavy" charset="1" panose="00000A00000000000000"/>
      <p:regular r:id="rId20"/>
    </p:embeddedFont>
    <p:embeddedFont>
      <p:font typeface="Montserrat Semi-Bold" charset="1" panose="000007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3086" r="0" b="-1543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90745" y="790572"/>
            <a:ext cx="13775890" cy="2735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42"/>
              </a:lnSpc>
            </a:pPr>
            <a:r>
              <a:rPr lang="en-US" b="true" sz="9341" spc="158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HEALTH SERVICE</a:t>
            </a:r>
          </a:p>
          <a:p>
            <a:pPr algn="l">
              <a:lnSpc>
                <a:spcPts val="10742"/>
              </a:lnSpc>
            </a:pPr>
            <a:r>
              <a:rPr lang="en-US" b="true" sz="9341" spc="158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PROPOSAL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7819" y="5033526"/>
            <a:ext cx="7982972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51" b="true">
                <a:solidFill>
                  <a:srgbClr val="5454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Presented by </a:t>
            </a:r>
            <a:r>
              <a:rPr lang="en-US" sz="3000" spc="51" b="true">
                <a:solidFill>
                  <a:srgbClr val="545454"/>
                </a:solidFill>
                <a:latin typeface="Poppins Bold"/>
                <a:ea typeface="Poppins Bold"/>
                <a:cs typeface="Poppins Bold"/>
                <a:sym typeface="Poppins Bold"/>
              </a:rPr>
              <a:t>Dynamo Pixel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7819" y="3580646"/>
            <a:ext cx="7983853" cy="1995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Comprehensive Healthcare Solutions for Better Patient Outcomes</a:t>
            </a:r>
          </a:p>
          <a:p>
            <a:pPr algn="l">
              <a:lnSpc>
                <a:spcPts val="3920"/>
              </a:lnSpc>
            </a:pPr>
          </a:p>
          <a:p>
            <a:pPr algn="l">
              <a:lnSpc>
                <a:spcPts val="3920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50" t="0" r="-625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89464" y="-274152"/>
            <a:ext cx="10272695" cy="10890864"/>
            <a:chOff x="0" y="0"/>
            <a:chExt cx="3134767" cy="332340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34767" cy="3323404"/>
            </a:xfrm>
            <a:custGeom>
              <a:avLst/>
              <a:gdLst/>
              <a:ahLst/>
              <a:cxnLst/>
              <a:rect r="r" b="b" t="t" l="l"/>
              <a:pathLst>
                <a:path h="3323404" w="3134767">
                  <a:moveTo>
                    <a:pt x="0" y="0"/>
                  </a:moveTo>
                  <a:lnTo>
                    <a:pt x="3134767" y="0"/>
                  </a:lnTo>
                  <a:lnTo>
                    <a:pt x="3134767" y="3323404"/>
                  </a:lnTo>
                  <a:lnTo>
                    <a:pt x="0" y="3323404"/>
                  </a:lnTo>
                  <a:close/>
                </a:path>
              </a:pathLst>
            </a:custGeom>
            <a:solidFill>
              <a:srgbClr val="35485D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028700" y="1115270"/>
            <a:ext cx="8681996" cy="1533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b="true" sz="9000" spc="153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ABOUT US</a:t>
            </a:r>
          </a:p>
        </p:txBody>
      </p:sp>
      <p:sp>
        <p:nvSpPr>
          <p:cNvPr name="AutoShape 6" id="6"/>
          <p:cNvSpPr/>
          <p:nvPr/>
        </p:nvSpPr>
        <p:spPr>
          <a:xfrm>
            <a:off x="1028700" y="2724883"/>
            <a:ext cx="6492240" cy="0"/>
          </a:xfrm>
          <a:prstGeom prst="line">
            <a:avLst/>
          </a:prstGeom>
          <a:ln cap="rnd" w="76200">
            <a:solidFill>
              <a:srgbClr val="FFDE5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028700" y="3105424"/>
            <a:ext cx="7783441" cy="7511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75"/>
              </a:lnSpc>
            </a:pPr>
            <a:r>
              <a:rPr lang="en-US" sz="25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Healthcare is a leading provider of integrated medical services dedicated to delivering high-quality, patient-centered care. With modern facilities and experienced professionals, we strive to improve community health through accessible and affordable services.</a:t>
            </a:r>
          </a:p>
          <a:p>
            <a:pPr algn="just">
              <a:lnSpc>
                <a:spcPts val="4575"/>
              </a:lnSpc>
            </a:pPr>
          </a:p>
          <a:p>
            <a:pPr algn="just">
              <a:lnSpc>
                <a:spcPts val="4575"/>
              </a:lnSpc>
            </a:pPr>
            <a:r>
              <a:rPr lang="en-US" sz="25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To provide compassionate healthcare that combines advanced medical technology with personalized attention.</a:t>
            </a:r>
          </a:p>
          <a:p>
            <a:pPr algn="just">
              <a:lnSpc>
                <a:spcPts val="4575"/>
              </a:lnSpc>
            </a:pPr>
          </a:p>
          <a:p>
            <a:pPr algn="just">
              <a:lnSpc>
                <a:spcPts val="4575"/>
              </a:lnSpc>
            </a:pPr>
          </a:p>
          <a:p>
            <a:pPr algn="just">
              <a:lnSpc>
                <a:spcPts val="4575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504675" y="3027437"/>
            <a:ext cx="3973978" cy="3973962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6783" t="0" r="-16623" b="0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7156736" y="3027437"/>
            <a:ext cx="3973978" cy="3973962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3626" t="-5212" r="-69752" b="-17078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2809347" y="3027437"/>
            <a:ext cx="3973978" cy="3973962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44040" t="-18758" r="-84541" b="-33058"/>
              </a:stretch>
            </a:blipFill>
          </p:spPr>
        </p:sp>
      </p:grpSp>
      <p:sp>
        <p:nvSpPr>
          <p:cNvPr name="AutoShape 8" id="8"/>
          <p:cNvSpPr/>
          <p:nvPr/>
        </p:nvSpPr>
        <p:spPr>
          <a:xfrm rot="0">
            <a:off x="5867406" y="1870722"/>
            <a:ext cx="6553187" cy="0"/>
          </a:xfrm>
          <a:prstGeom prst="line">
            <a:avLst/>
          </a:prstGeom>
          <a:ln cap="flat" w="76200">
            <a:solidFill>
              <a:srgbClr val="FFDE59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9" id="9"/>
          <p:cNvGrpSpPr/>
          <p:nvPr/>
        </p:nvGrpSpPr>
        <p:grpSpPr>
          <a:xfrm rot="0">
            <a:off x="2015168" y="3027437"/>
            <a:ext cx="623136" cy="623136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354187" y="7176120"/>
            <a:ext cx="4236750" cy="613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b="true" sz="35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Cahaya Dewi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54187" y="7817279"/>
            <a:ext cx="4274954" cy="391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b="true" sz="2200">
                <a:solidFill>
                  <a:srgbClr val="5454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Doctor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86150" y="8380486"/>
            <a:ext cx="4411028" cy="1073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545454"/>
                </a:solidFill>
                <a:latin typeface="Poppins Light"/>
                <a:ea typeface="Poppins Light"/>
                <a:cs typeface="Poppins Light"/>
                <a:sym typeface="Poppins Light"/>
              </a:rPr>
              <a:t>Experienced physician with over 12 years in general medicine and patient care management.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006248" y="7176120"/>
            <a:ext cx="4236750" cy="613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b="true" sz="35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Soo Jin Ae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006248" y="7817279"/>
            <a:ext cx="4274954" cy="391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b="true" sz="2200">
                <a:solidFill>
                  <a:srgbClr val="5454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Head of division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658859" y="7176120"/>
            <a:ext cx="4236750" cy="613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b="true" sz="35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Richard Sanchez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658859" y="7817279"/>
            <a:ext cx="4274954" cy="391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b="true" sz="2200">
                <a:solidFill>
                  <a:srgbClr val="5454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Secretary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590822" y="8304914"/>
            <a:ext cx="4411028" cy="1073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545454"/>
                </a:solidFill>
                <a:latin typeface="Poppins Light"/>
                <a:ea typeface="Poppins Light"/>
                <a:cs typeface="Poppins Light"/>
                <a:sym typeface="Poppins Light"/>
              </a:rPr>
              <a:t>Manages smooth operations, patient coordination, and ensures efficient service delivery.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156736" y="8380486"/>
            <a:ext cx="4124466" cy="2074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545454"/>
                </a:solidFill>
                <a:latin typeface="Poppins Light"/>
                <a:ea typeface="Poppins Light"/>
                <a:cs typeface="Poppins Light"/>
                <a:sym typeface="Poppins Light"/>
              </a:rPr>
              <a:t>Senior specialist overseeing medical operations, ensuring highest standards of diagnosis and treatment.</a:t>
            </a:r>
          </a:p>
          <a:p>
            <a:pPr algn="ctr">
              <a:lnSpc>
                <a:spcPts val="2618"/>
              </a:lnSpc>
            </a:pPr>
          </a:p>
          <a:p>
            <a:pPr algn="ctr">
              <a:lnSpc>
                <a:spcPts val="2618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4972596" y="794860"/>
            <a:ext cx="8342807" cy="940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59"/>
              </a:lnSpc>
            </a:pPr>
            <a:r>
              <a:rPr lang="en-US" b="true" sz="5471" spc="202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MEET OUR TEAM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7668999" y="3027437"/>
            <a:ext cx="623136" cy="623136"/>
            <a:chOff x="0" y="0"/>
            <a:chExt cx="6350000" cy="6350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3324929" y="3027437"/>
            <a:ext cx="623136" cy="623136"/>
            <a:chOff x="0" y="0"/>
            <a:chExt cx="6350000" cy="63500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5485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108830" cy="5143500"/>
          </a:xfrm>
          <a:custGeom>
            <a:avLst/>
            <a:gdLst/>
            <a:ahLst/>
            <a:cxnLst/>
            <a:rect r="r" b="b" t="t" l="l"/>
            <a:pathLst>
              <a:path h="5143500" w="6108830">
                <a:moveTo>
                  <a:pt x="0" y="0"/>
                </a:moveTo>
                <a:lnTo>
                  <a:pt x="6108830" y="0"/>
                </a:lnTo>
                <a:lnTo>
                  <a:pt x="610883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58" r="-23049" b="-35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108830" y="5143500"/>
            <a:ext cx="6089585" cy="5143500"/>
          </a:xfrm>
          <a:custGeom>
            <a:avLst/>
            <a:gdLst/>
            <a:ahLst/>
            <a:cxnLst/>
            <a:rect r="r" b="b" t="t" l="l"/>
            <a:pathLst>
              <a:path h="5143500" w="6089585">
                <a:moveTo>
                  <a:pt x="0" y="0"/>
                </a:moveTo>
                <a:lnTo>
                  <a:pt x="6089585" y="0"/>
                </a:lnTo>
                <a:lnTo>
                  <a:pt x="608958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358" t="0" r="-1033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198415" y="0"/>
            <a:ext cx="6089585" cy="5143500"/>
          </a:xfrm>
          <a:custGeom>
            <a:avLst/>
            <a:gdLst/>
            <a:ahLst/>
            <a:cxnLst/>
            <a:rect r="r" b="b" t="t" l="l"/>
            <a:pathLst>
              <a:path h="5143500" w="6089585">
                <a:moveTo>
                  <a:pt x="0" y="0"/>
                </a:moveTo>
                <a:lnTo>
                  <a:pt x="6089585" y="0"/>
                </a:lnTo>
                <a:lnTo>
                  <a:pt x="608958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021" t="0" r="-3666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87930" y="5572123"/>
            <a:ext cx="5149496" cy="471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5"/>
              </a:lnSpc>
            </a:pPr>
            <a:r>
              <a:rPr lang="en-US" b="true" sz="2803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MEDICINE SERVICE</a:t>
            </a:r>
          </a:p>
        </p:txBody>
      </p:sp>
      <p:sp>
        <p:nvSpPr>
          <p:cNvPr name="AutoShape 6" id="6"/>
          <p:cNvSpPr/>
          <p:nvPr/>
        </p:nvSpPr>
        <p:spPr>
          <a:xfrm>
            <a:off x="524869" y="6206841"/>
            <a:ext cx="2254621" cy="0"/>
          </a:xfrm>
          <a:prstGeom prst="line">
            <a:avLst/>
          </a:prstGeom>
          <a:ln cap="flat" w="66675">
            <a:solidFill>
              <a:srgbClr val="FFDE5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487930" y="6528082"/>
            <a:ext cx="5020825" cy="3508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83"/>
              </a:lnSpc>
            </a:pPr>
            <a:r>
              <a:rPr lang="en-US" sz="190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We offer comprehensive outpatient and general medicine services for the prevention, diagnosis, and treatment of various health conditions.</a:t>
            </a:r>
          </a:p>
          <a:p>
            <a:pPr algn="just">
              <a:lnSpc>
                <a:spcPts val="3083"/>
              </a:lnSpc>
            </a:pPr>
          </a:p>
          <a:p>
            <a:pPr algn="l" marL="411006" indent="-205503" lvl="1">
              <a:lnSpc>
                <a:spcPts val="3083"/>
              </a:lnSpc>
              <a:buFont typeface="Arial"/>
              <a:buChar char="•"/>
            </a:pPr>
            <a:r>
              <a:rPr lang="en-US" sz="190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General medical consultations</a:t>
            </a:r>
          </a:p>
          <a:p>
            <a:pPr algn="l" marL="411006" indent="-205503" lvl="1">
              <a:lnSpc>
                <a:spcPts val="3083"/>
              </a:lnSpc>
              <a:buFont typeface="Arial"/>
              <a:buChar char="•"/>
            </a:pPr>
            <a:r>
              <a:rPr lang="en-US" sz="190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Health screening and preventive care</a:t>
            </a:r>
          </a:p>
          <a:p>
            <a:pPr algn="just">
              <a:lnSpc>
                <a:spcPts val="3083"/>
              </a:lnSpc>
            </a:pPr>
          </a:p>
          <a:p>
            <a:pPr algn="just">
              <a:lnSpc>
                <a:spcPts val="3083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633587" y="1284259"/>
            <a:ext cx="5020825" cy="3508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83"/>
              </a:lnSpc>
            </a:pPr>
            <a:r>
              <a:rPr lang="en-US" sz="190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Our inpatient department provides round-the-clock medical care in a comfortable and safe environment for patients requiring hospital admission.</a:t>
            </a:r>
          </a:p>
          <a:p>
            <a:pPr algn="just">
              <a:lnSpc>
                <a:spcPts val="3083"/>
              </a:lnSpc>
            </a:pPr>
          </a:p>
          <a:p>
            <a:pPr algn="l" marL="411006" indent="-205503" lvl="1">
              <a:lnSpc>
                <a:spcPts val="3083"/>
              </a:lnSpc>
              <a:buFont typeface="Arial"/>
              <a:buChar char="•"/>
            </a:pPr>
            <a:r>
              <a:rPr lang="en-US" sz="190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24/7 monito</a:t>
            </a:r>
            <a:r>
              <a:rPr lang="en-US" sz="190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ring by qualified doctors</a:t>
            </a:r>
          </a:p>
          <a:p>
            <a:pPr algn="l" marL="411006" indent="-205503" lvl="1">
              <a:lnSpc>
                <a:spcPts val="3083"/>
              </a:lnSpc>
              <a:buFont typeface="Arial"/>
              <a:buChar char="•"/>
            </a:pPr>
            <a:r>
              <a:rPr lang="en-US" sz="190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Health screening and preventive care</a:t>
            </a:r>
          </a:p>
          <a:p>
            <a:pPr algn="just">
              <a:lnSpc>
                <a:spcPts val="3083"/>
              </a:lnSpc>
            </a:pPr>
          </a:p>
          <a:p>
            <a:pPr algn="just">
              <a:lnSpc>
                <a:spcPts val="3083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2732795" y="6528082"/>
            <a:ext cx="5020825" cy="3508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83"/>
              </a:lnSpc>
            </a:pPr>
            <a:r>
              <a:rPr lang="en-US" sz="190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Accurate and timely diagnosis is essential for effective treatment. We provide a wide range of medical examination and diagnostic services.</a:t>
            </a:r>
          </a:p>
          <a:p>
            <a:pPr algn="just">
              <a:lnSpc>
                <a:spcPts val="3083"/>
              </a:lnSpc>
            </a:pPr>
          </a:p>
          <a:p>
            <a:pPr algn="l" marL="411006" indent="-205503" lvl="1">
              <a:lnSpc>
                <a:spcPts val="3083"/>
              </a:lnSpc>
              <a:buFont typeface="Arial"/>
              <a:buChar char="•"/>
            </a:pPr>
            <a:r>
              <a:rPr lang="en-US" sz="190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Complet</a:t>
            </a:r>
            <a:r>
              <a:rPr lang="en-US" sz="190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 health check-up packages</a:t>
            </a:r>
          </a:p>
          <a:p>
            <a:pPr algn="l" marL="411006" indent="-205503" lvl="1">
              <a:lnSpc>
                <a:spcPts val="3083"/>
              </a:lnSpc>
              <a:buFont typeface="Arial"/>
              <a:buChar char="•"/>
            </a:pPr>
            <a:r>
              <a:rPr lang="en-US" sz="190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Laboratory and pathology tests</a:t>
            </a:r>
          </a:p>
          <a:p>
            <a:pPr algn="just">
              <a:lnSpc>
                <a:spcPts val="3083"/>
              </a:lnSpc>
            </a:pPr>
          </a:p>
          <a:p>
            <a:pPr algn="just">
              <a:lnSpc>
                <a:spcPts val="3083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6633587" y="360644"/>
            <a:ext cx="5149496" cy="967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5"/>
              </a:lnSpc>
            </a:pPr>
            <a:r>
              <a:rPr lang="en-US" sz="2803" b="true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INPATIENT</a:t>
            </a:r>
          </a:p>
          <a:p>
            <a:pPr algn="l">
              <a:lnSpc>
                <a:spcPts val="3925"/>
              </a:lnSpc>
            </a:pPr>
          </a:p>
        </p:txBody>
      </p:sp>
      <p:sp>
        <p:nvSpPr>
          <p:cNvPr name="AutoShape 11" id="11"/>
          <p:cNvSpPr/>
          <p:nvPr/>
        </p:nvSpPr>
        <p:spPr>
          <a:xfrm>
            <a:off x="6670526" y="995362"/>
            <a:ext cx="2394934" cy="0"/>
          </a:xfrm>
          <a:prstGeom prst="line">
            <a:avLst/>
          </a:prstGeom>
          <a:ln cap="flat" w="66675">
            <a:solidFill>
              <a:srgbClr val="FFDE5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2" id="12"/>
          <p:cNvSpPr txBox="true"/>
          <p:nvPr/>
        </p:nvSpPr>
        <p:spPr>
          <a:xfrm rot="0">
            <a:off x="12732795" y="5685920"/>
            <a:ext cx="5149496" cy="471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5"/>
              </a:lnSpc>
            </a:pPr>
            <a:r>
              <a:rPr lang="en-US" b="true" sz="2803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MEDICAL EXAMINATION</a:t>
            </a:r>
          </a:p>
        </p:txBody>
      </p:sp>
      <p:sp>
        <p:nvSpPr>
          <p:cNvPr name="AutoShape 13" id="13"/>
          <p:cNvSpPr/>
          <p:nvPr/>
        </p:nvSpPr>
        <p:spPr>
          <a:xfrm>
            <a:off x="12769734" y="6320638"/>
            <a:ext cx="2254621" cy="0"/>
          </a:xfrm>
          <a:prstGeom prst="line">
            <a:avLst/>
          </a:prstGeom>
          <a:ln cap="flat" w="66675">
            <a:solidFill>
              <a:srgbClr val="FFDE59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91929" y="3142110"/>
            <a:ext cx="14904142" cy="4355228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885468" y="536008"/>
            <a:ext cx="8283446" cy="1154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68"/>
              </a:lnSpc>
            </a:pPr>
            <a:r>
              <a:rPr lang="en-US" b="true" sz="3334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PERCENTAGE OF HEALTH CARE NEEDS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6153144" y="3354514"/>
            <a:ext cx="5981713" cy="0"/>
          </a:xfrm>
          <a:prstGeom prst="line">
            <a:avLst/>
          </a:prstGeom>
          <a:ln cap="flat" w="76200">
            <a:solidFill>
              <a:srgbClr val="FFDE5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2933941" y="6985593"/>
            <a:ext cx="12420118" cy="175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545454"/>
                </a:solidFill>
                <a:latin typeface="Poppins Light"/>
                <a:ea typeface="Poppins Light"/>
                <a:cs typeface="Poppins Light"/>
                <a:sym typeface="Poppins Light"/>
              </a:rPr>
              <a:t>Our services are strategically designed based on actual community health demands, with the highest focus on prevention and early intervention for better long-term health outcomes.</a:t>
            </a:r>
          </a:p>
          <a:p>
            <a:pPr algn="ctr">
              <a:lnSpc>
                <a:spcPts val="349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5152885" y="2013683"/>
            <a:ext cx="7748611" cy="1378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5"/>
              </a:lnSpc>
              <a:spcBef>
                <a:spcPct val="0"/>
              </a:spcBef>
            </a:pPr>
            <a:r>
              <a:rPr lang="en-US" b="true" sz="196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Understanding c</a:t>
            </a:r>
            <a:r>
              <a:rPr lang="en-US" b="true" sz="196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ommunity health requirements helps us deliver targeted and effective services.</a:t>
            </a:r>
          </a:p>
          <a:p>
            <a:pPr algn="ctr">
              <a:lnSpc>
                <a:spcPts val="2745"/>
              </a:lnSpc>
              <a:spcBef>
                <a:spcPct val="0"/>
              </a:spcBef>
            </a:pPr>
          </a:p>
          <a:p>
            <a:pPr algn="ctr">
              <a:lnSpc>
                <a:spcPts val="2745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582777" y="205740"/>
            <a:ext cx="9768140" cy="987552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873119" y="933450"/>
            <a:ext cx="7324882" cy="3795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33"/>
              </a:lnSpc>
            </a:pPr>
            <a:r>
              <a:rPr lang="en-US" sz="5256" b="true">
                <a:solidFill>
                  <a:srgbClr val="35485D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Understanding Healthcare Needs</a:t>
            </a:r>
          </a:p>
          <a:p>
            <a:pPr algn="l">
              <a:lnSpc>
                <a:spcPts val="8410"/>
              </a:lnSpc>
            </a:pPr>
          </a:p>
          <a:p>
            <a:pPr algn="l">
              <a:lnSpc>
                <a:spcPts val="8410"/>
              </a:lnSpc>
            </a:pPr>
          </a:p>
        </p:txBody>
      </p:sp>
      <p:sp>
        <p:nvSpPr>
          <p:cNvPr name="AutoShape 4" id="4"/>
          <p:cNvSpPr/>
          <p:nvPr/>
        </p:nvSpPr>
        <p:spPr>
          <a:xfrm>
            <a:off x="968369" y="9326456"/>
            <a:ext cx="2824061" cy="0"/>
          </a:xfrm>
          <a:prstGeom prst="line">
            <a:avLst/>
          </a:prstGeom>
          <a:ln cap="flat" w="76200">
            <a:solidFill>
              <a:srgbClr val="FFDE5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873119" y="3046480"/>
            <a:ext cx="6805612" cy="141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42"/>
              </a:lnSpc>
              <a:spcBef>
                <a:spcPct val="0"/>
              </a:spcBef>
            </a:pPr>
            <a:r>
              <a:rPr lang="en-US" b="true" sz="2030">
                <a:solidFill>
                  <a:srgbClr val="35485D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</a:t>
            </a:r>
            <a:r>
              <a:rPr lang="en-US" b="true" sz="2030">
                <a:solidFill>
                  <a:srgbClr val="35485D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ur services are designed based on real community</a:t>
            </a:r>
          </a:p>
          <a:p>
            <a:pPr algn="l">
              <a:lnSpc>
                <a:spcPts val="2842"/>
              </a:lnSpc>
              <a:spcBef>
                <a:spcPct val="0"/>
              </a:spcBef>
            </a:pPr>
            <a:r>
              <a:rPr lang="en-US" b="true" sz="2030">
                <a:solidFill>
                  <a:srgbClr val="35485D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health requirements and data-driven insights.</a:t>
            </a:r>
          </a:p>
          <a:p>
            <a:pPr algn="l">
              <a:lnSpc>
                <a:spcPts val="2842"/>
              </a:lnSpc>
              <a:spcBef>
                <a:spcPct val="0"/>
              </a:spcBef>
            </a:pPr>
          </a:p>
          <a:p>
            <a:pPr algn="l">
              <a:lnSpc>
                <a:spcPts val="2842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873119" y="4271265"/>
            <a:ext cx="7502723" cy="679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609"/>
              </a:lnSpc>
            </a:pPr>
            <a:r>
              <a:rPr lang="en-US" b="true" sz="3261">
                <a:solidFill>
                  <a:srgbClr val="35485D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DISTRIBUTION OF HEALTHCARE NEEDS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73119" y="5186256"/>
            <a:ext cx="8789113" cy="3949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5274"/>
              </a:lnSpc>
              <a:buFont typeface="Arial"/>
              <a:buChar char="•"/>
            </a:pPr>
            <a:r>
              <a:rPr lang="en-US" b="true" sz="2499">
                <a:solidFill>
                  <a:srgbClr val="35485D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Preventive &amp; Wellness Care: 35%</a:t>
            </a:r>
          </a:p>
          <a:p>
            <a:pPr algn="l" marL="539749" indent="-269875" lvl="1">
              <a:lnSpc>
                <a:spcPts val="5274"/>
              </a:lnSpc>
              <a:buFont typeface="Arial"/>
              <a:buChar char="•"/>
            </a:pPr>
            <a:r>
              <a:rPr lang="en-US" b="true" sz="2499">
                <a:solidFill>
                  <a:srgbClr val="35485D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Chr</a:t>
            </a:r>
            <a:r>
              <a:rPr lang="en-US" b="true" sz="2499">
                <a:solidFill>
                  <a:srgbClr val="35485D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onic Disease Management: 25%</a:t>
            </a:r>
          </a:p>
          <a:p>
            <a:pPr algn="l" marL="539749" indent="-269875" lvl="1">
              <a:lnSpc>
                <a:spcPts val="5274"/>
              </a:lnSpc>
              <a:buFont typeface="Arial"/>
              <a:buChar char="•"/>
            </a:pPr>
            <a:r>
              <a:rPr lang="en-US" b="true" sz="2499">
                <a:solidFill>
                  <a:srgbClr val="35485D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Acute &amp; Emergency Care: 20%</a:t>
            </a:r>
          </a:p>
          <a:p>
            <a:pPr algn="l" marL="539749" indent="-269875" lvl="1">
              <a:lnSpc>
                <a:spcPts val="5274"/>
              </a:lnSpc>
              <a:buFont typeface="Arial"/>
              <a:buChar char="•"/>
            </a:pPr>
            <a:r>
              <a:rPr lang="en-US" b="true" sz="2499">
                <a:solidFill>
                  <a:srgbClr val="35485D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Diagnostic Services: 15%</a:t>
            </a:r>
          </a:p>
          <a:p>
            <a:pPr algn="l" marL="539749" indent="-269875" lvl="1">
              <a:lnSpc>
                <a:spcPts val="5274"/>
              </a:lnSpc>
              <a:buFont typeface="Arial"/>
              <a:buChar char="•"/>
            </a:pPr>
            <a:r>
              <a:rPr lang="en-US" b="true" sz="2499">
                <a:solidFill>
                  <a:srgbClr val="35485D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Specialized Treatments: 5%</a:t>
            </a:r>
          </a:p>
          <a:p>
            <a:pPr algn="l">
              <a:lnSpc>
                <a:spcPts val="5274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667595" cy="10287000"/>
            <a:chOff x="0" y="0"/>
            <a:chExt cx="564100" cy="3479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64100" cy="3479800"/>
            </a:xfrm>
            <a:custGeom>
              <a:avLst/>
              <a:gdLst/>
              <a:ahLst/>
              <a:cxnLst/>
              <a:rect r="r" b="b" t="t" l="l"/>
              <a:pathLst>
                <a:path h="3479800" w="564100">
                  <a:moveTo>
                    <a:pt x="0" y="0"/>
                  </a:moveTo>
                  <a:lnTo>
                    <a:pt x="564100" y="0"/>
                  </a:lnTo>
                  <a:lnTo>
                    <a:pt x="56410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35485D"/>
            </a:solidFill>
          </p:spPr>
        </p:sp>
      </p:grpSp>
      <p:sp>
        <p:nvSpPr>
          <p:cNvPr name="AutoShape 4" id="4"/>
          <p:cNvSpPr/>
          <p:nvPr/>
        </p:nvSpPr>
        <p:spPr>
          <a:xfrm rot="0">
            <a:off x="2766078" y="2677516"/>
            <a:ext cx="7840408" cy="0"/>
          </a:xfrm>
          <a:prstGeom prst="line">
            <a:avLst/>
          </a:prstGeom>
          <a:ln cap="flat" w="95250">
            <a:solidFill>
              <a:srgbClr val="FFDE5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2766078" y="1058378"/>
            <a:ext cx="9743844" cy="1533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b="true" sz="9000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CONTACT US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766078" y="3731881"/>
            <a:ext cx="4333650" cy="564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25"/>
              </a:lnSpc>
            </a:pPr>
            <a:r>
              <a:rPr lang="en-US" sz="3161" b="tru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EMAIL ADDRESS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766078" y="4392388"/>
            <a:ext cx="5980583" cy="489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93"/>
              </a:lnSpc>
            </a:pPr>
            <a:r>
              <a:rPr lang="en-US" sz="2709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hello@healthcare.com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766078" y="5555175"/>
            <a:ext cx="4333650" cy="564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25"/>
              </a:lnSpc>
            </a:pPr>
            <a:r>
              <a:rPr lang="en-US" sz="3161" b="tru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PHONE NUMBER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766078" y="6215682"/>
            <a:ext cx="5980583" cy="489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93"/>
              </a:lnSpc>
            </a:pPr>
            <a:r>
              <a:rPr lang="en-US" sz="2709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(123)456 7890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766078" y="7383667"/>
            <a:ext cx="4333650" cy="564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25"/>
              </a:lnSpc>
            </a:pPr>
            <a:r>
              <a:rPr lang="en-US" sz="3161" b="tru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LOCATION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766078" y="8044175"/>
            <a:ext cx="7398579" cy="489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93"/>
              </a:lnSpc>
            </a:pPr>
            <a:r>
              <a:rPr lang="en-US" sz="2709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123 Anywhere St., Any City, ST 12345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766602" y="3535968"/>
            <a:ext cx="12754797" cy="3215065"/>
            <a:chOff x="0" y="0"/>
            <a:chExt cx="17006396" cy="4286753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162323" y="151370"/>
              <a:ext cx="16681750" cy="3984013"/>
              <a:chOff x="0" y="0"/>
              <a:chExt cx="4232222" cy="1010759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4232222" cy="1010759"/>
              </a:xfrm>
              <a:custGeom>
                <a:avLst/>
                <a:gdLst/>
                <a:ahLst/>
                <a:cxnLst/>
                <a:rect r="r" b="b" t="t" l="l"/>
                <a:pathLst>
                  <a:path h="1010759" w="4232222">
                    <a:moveTo>
                      <a:pt x="0" y="0"/>
                    </a:moveTo>
                    <a:lnTo>
                      <a:pt x="4232222" y="0"/>
                    </a:lnTo>
                    <a:lnTo>
                      <a:pt x="4232222" y="1010759"/>
                    </a:lnTo>
                    <a:lnTo>
                      <a:pt x="0" y="1010759"/>
                    </a:lnTo>
                    <a:close/>
                  </a:path>
                </a:pathLst>
              </a:custGeom>
              <a:solidFill>
                <a:srgbClr val="35485D">
                  <a:alpha val="71765"/>
                </a:srgbClr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0"/>
              <a:ext cx="17006396" cy="4286753"/>
              <a:chOff x="0" y="0"/>
              <a:chExt cx="4314586" cy="108756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4314585" cy="1087565"/>
              </a:xfrm>
              <a:custGeom>
                <a:avLst/>
                <a:gdLst/>
                <a:ahLst/>
                <a:cxnLst/>
                <a:rect r="r" b="b" t="t" l="l"/>
                <a:pathLst>
                  <a:path h="1087565" w="4314585">
                    <a:moveTo>
                      <a:pt x="0" y="0"/>
                    </a:moveTo>
                    <a:lnTo>
                      <a:pt x="0" y="1087565"/>
                    </a:lnTo>
                    <a:lnTo>
                      <a:pt x="4314585" y="1087565"/>
                    </a:lnTo>
                    <a:lnTo>
                      <a:pt x="4314585" y="0"/>
                    </a:lnTo>
                    <a:lnTo>
                      <a:pt x="0" y="0"/>
                    </a:lnTo>
                    <a:close/>
                    <a:moveTo>
                      <a:pt x="4253626" y="1026605"/>
                    </a:moveTo>
                    <a:lnTo>
                      <a:pt x="59690" y="1026605"/>
                    </a:lnTo>
                    <a:lnTo>
                      <a:pt x="59690" y="59690"/>
                    </a:lnTo>
                    <a:lnTo>
                      <a:pt x="4253626" y="59690"/>
                    </a:lnTo>
                    <a:lnTo>
                      <a:pt x="4253626" y="102660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name="TextBox 8" id="8"/>
          <p:cNvSpPr txBox="true"/>
          <p:nvPr/>
        </p:nvSpPr>
        <p:spPr>
          <a:xfrm rot="0">
            <a:off x="2048682" y="3924567"/>
            <a:ext cx="14190635" cy="2190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18"/>
              </a:lnSpc>
            </a:pPr>
            <a:r>
              <a:rPr lang="en-US" b="true" sz="12799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DAHHAahk7I8</dc:identifier>
  <dcterms:modified xsi:type="dcterms:W3CDTF">2011-08-01T06:04:30Z</dcterms:modified>
  <cp:revision>1</cp:revision>
  <dc:title>hospital ptt</dc:title>
</cp:coreProperties>
</file>